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png"/>
  <Override PartName="/ppt/media/image12.jpg" ContentType="image/png"/>
  <Override PartName="/ppt/media/image14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58DBE-1814-2A43-84F1-865CA9490EAB}" v="1485" vWet="1486" dt="2025-01-22T20:45:36.371"/>
    <p1510:client id="{B609B3B3-2A59-4CB4-8A6C-229FE39E2F27}" v="1271" dt="2025-01-22T20:50:3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00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03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08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08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0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79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1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9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46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84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33993FA-BC39-4DEB-B79E-C7B6861921D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7CC6EA0-AA6D-49AB-A222-71BC0F3BA1C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790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.nxvms.com/docs/developers/knowledgebase/193-http-rest-api" TargetMode="External"/><Relationship Id="rId2" Type="http://schemas.openxmlformats.org/officeDocument/2006/relationships/hyperlink" Target="mailto:mohd.salik16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networkoptix.com/hc/en-us/categories/360000737654-Develop-with-Nx-Me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E682-D6FE-2298-B263-7F0BE7103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Real-Time Crowd Flow Monitoring &amp; Heatmap Analysis Using </a:t>
            </a:r>
            <a:r>
              <a:rPr lang="en-US" sz="2800" dirty="0" err="1">
                <a:solidFill>
                  <a:srgbClr val="C00000"/>
                </a:solidFill>
              </a:rPr>
              <a:t>Nx</a:t>
            </a:r>
            <a:r>
              <a:rPr lang="en-US" sz="2800" dirty="0">
                <a:solidFill>
                  <a:srgbClr val="C00000"/>
                </a:solidFill>
              </a:rPr>
              <a:t> Toolkit</a:t>
            </a:r>
            <a:endParaRPr lang="en-IN" sz="28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8898F-1DE5-6E40-FC77-1B2C953E0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  <a:ea typeface="+mn-lt"/>
                <a:cs typeface="+mn-lt"/>
              </a:rPr>
              <a:t>                                      </a:t>
            </a:r>
            <a:r>
              <a:rPr lang="en-IN" b="1" dirty="0">
                <a:solidFill>
                  <a:srgbClr val="FF0000"/>
                </a:solidFill>
                <a:latin typeface="Gill Sans MT"/>
                <a:ea typeface="+mn-lt"/>
                <a:cs typeface="Times New Roman"/>
              </a:rPr>
              <a:t> </a:t>
            </a:r>
            <a:r>
              <a:rPr lang="en-IN" b="1" dirty="0" err="1">
                <a:solidFill>
                  <a:srgbClr val="FF0000"/>
                </a:solidFill>
                <a:latin typeface="Times New Roman"/>
                <a:ea typeface="+mn-lt"/>
                <a:cs typeface="Times New Roman"/>
              </a:rPr>
              <a:t>Ideathon</a:t>
            </a:r>
            <a:r>
              <a:rPr lang="en-IN" b="1" dirty="0">
                <a:solidFill>
                  <a:srgbClr val="FF0000"/>
                </a:solidFill>
                <a:latin typeface="Times New Roman"/>
                <a:ea typeface="+mn-lt"/>
                <a:cs typeface="Times New Roman"/>
              </a:rPr>
              <a:t> Submission for </a:t>
            </a:r>
            <a:r>
              <a:rPr lang="en-IN" b="1" dirty="0" err="1">
                <a:solidFill>
                  <a:srgbClr val="FF0000"/>
                </a:solidFill>
                <a:latin typeface="Times New Roman"/>
                <a:ea typeface="+mn-lt"/>
                <a:cs typeface="Times New Roman"/>
              </a:rPr>
              <a:t>Nx</a:t>
            </a:r>
            <a:r>
              <a:rPr lang="en-IN" b="1" dirty="0">
                <a:solidFill>
                  <a:srgbClr val="FF0000"/>
                </a:solidFill>
                <a:latin typeface="Times New Roman"/>
                <a:ea typeface="+mn-lt"/>
                <a:cs typeface="Times New Roman"/>
              </a:rPr>
              <a:t> Venue Innovation Hackathon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C5EAE-4B96-5A01-E93C-EAFB29B7CA9D}"/>
              </a:ext>
            </a:extLst>
          </p:cNvPr>
          <p:cNvSpPr txBox="1"/>
          <p:nvPr/>
        </p:nvSpPr>
        <p:spPr>
          <a:xfrm>
            <a:off x="1163175" y="3785051"/>
            <a:ext cx="98406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Team Name: Heat Map mavericks</a:t>
            </a:r>
          </a:p>
          <a:p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Team Members: Mohamed Salik S       (Machine Learning Developer)</a:t>
            </a: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        Mohamed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Farhun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M   (Video processing and prediction specialist)</a:t>
            </a: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        Venkatesan J                (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GenAI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developer)</a:t>
            </a:r>
          </a:p>
        </p:txBody>
      </p:sp>
    </p:spTree>
    <p:extLst>
      <p:ext uri="{BB962C8B-B14F-4D97-AF65-F5344CB8AC3E}">
        <p14:creationId xmlns:p14="http://schemas.microsoft.com/office/powerpoint/2010/main" val="247177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EEA6-F8B2-CEC3-268B-92FFFA47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+mj-lt"/>
                <a:cs typeface="+mj-lt"/>
              </a:rPr>
              <a:t>Innovation &amp; Impact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9A954-D0A5-E2E4-43B2-A593772DEA9F}"/>
              </a:ext>
            </a:extLst>
          </p:cNvPr>
          <p:cNvSpPr txBox="1"/>
          <p:nvPr/>
        </p:nvSpPr>
        <p:spPr>
          <a:xfrm>
            <a:off x="463812" y="1993140"/>
            <a:ext cx="1128192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r>
              <a:rPr lang="en-US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Uniqueness:</a:t>
            </a:r>
            <a:endParaRPr lang="en-US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Real-time AI-driven detection, tracking, and heatmap generation in a single integrated Nx solution.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Simplifies configuration and maintenance versus multi-vendor systems.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solidFill>
                <a:srgbClr val="0070C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Potential Impact:</a:t>
            </a:r>
            <a:endParaRPr lang="en-US" b="1">
              <a:solidFill>
                <a:srgbClr val="0070C0"/>
              </a:solidFill>
              <a:latin typeface="Times New Roman"/>
              <a:cs typeface="Times New Roman"/>
            </a:endParaRPr>
          </a:p>
          <a:p>
            <a:endParaRPr lang="en-US" b="1">
              <a:solidFill>
                <a:srgbClr val="0070C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Safety</a:t>
            </a:r>
            <a:r>
              <a:rPr lang="en-US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>
                <a:latin typeface="Times New Roman"/>
                <a:ea typeface="+mn-lt"/>
                <a:cs typeface="+mn-lt"/>
              </a:rPr>
              <a:t> Early detection and resolution of overcrowding.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Visitor Experience:</a:t>
            </a:r>
            <a:r>
              <a:rPr lang="en-US">
                <a:latin typeface="Times New Roman"/>
                <a:ea typeface="+mn-lt"/>
                <a:cs typeface="+mn-lt"/>
              </a:rPr>
              <a:t> Dynamic navigation routes reduce wait times.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Operational Efficiency:</a:t>
            </a:r>
            <a:r>
              <a:rPr lang="en-US">
                <a:latin typeface="Times New Roman"/>
                <a:ea typeface="+mn-lt"/>
                <a:cs typeface="+mn-lt"/>
              </a:rPr>
              <a:t> Data-driven insights inform layout changes or staffing decisions.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67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F9B5-B0B6-2A2C-46A8-8D76D666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of </a:t>
            </a:r>
            <a:r>
              <a:rPr lang="en-US" dirty="0" err="1"/>
              <a:t>nx</a:t>
            </a:r>
            <a:r>
              <a:rPr lang="en-US" dirty="0"/>
              <a:t> toolkit usage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B4945-A655-80A4-4E32-6DF5DE0B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3" y="2233558"/>
            <a:ext cx="4812124" cy="310558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50B6AB-9AB3-DB31-0631-EA6C2985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6" y="2083673"/>
            <a:ext cx="5521936" cy="3405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0F95C-8CA6-FD26-F117-583D1CA560DD}"/>
              </a:ext>
            </a:extLst>
          </p:cNvPr>
          <p:cNvSpPr txBox="1"/>
          <p:nvPr/>
        </p:nvSpPr>
        <p:spPr>
          <a:xfrm>
            <a:off x="8250621" y="548902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Nx</a:t>
            </a:r>
            <a:r>
              <a:rPr lang="en-US" dirty="0"/>
              <a:t> rest API usage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3A8C4-B47C-B7EC-FF8B-D568D01FCF19}"/>
              </a:ext>
            </a:extLst>
          </p:cNvPr>
          <p:cNvSpPr txBox="1"/>
          <p:nvPr/>
        </p:nvSpPr>
        <p:spPr>
          <a:xfrm>
            <a:off x="2412126" y="5487411"/>
            <a:ext cx="35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snippet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560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F0FD-58A9-ECCC-B4C2-56F6495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/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55771-9CE8-1879-7F11-5812E335ACB1}"/>
              </a:ext>
            </a:extLst>
          </p:cNvPr>
          <p:cNvSpPr txBox="1"/>
          <p:nvPr/>
        </p:nvSpPr>
        <p:spPr>
          <a:xfrm>
            <a:off x="516568" y="2396357"/>
            <a:ext cx="11158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provides real-time crowd flow monitoring and heatmap analysis to enhance venue safety and visitor experience.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Toolkit, it offers a scalable and user-friendly platform for managing congestion and ensuring operational efficiency.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analytics to forecast crowd movements.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dynamic navigation and automated crowd control measures.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CF8B5-453F-0F36-4951-72BAD5541AFE}"/>
              </a:ext>
            </a:extLst>
          </p:cNvPr>
          <p:cNvSpPr txBox="1"/>
          <p:nvPr/>
        </p:nvSpPr>
        <p:spPr>
          <a:xfrm>
            <a:off x="6747642" y="5528441"/>
            <a:ext cx="503445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Contact: </a:t>
            </a:r>
            <a:r>
              <a:rPr lang="en-US" dirty="0">
                <a:hlinkClick r:id="rId2"/>
              </a:rPr>
              <a:t>mohd.salik16@gmail.com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Resources used:</a:t>
            </a:r>
            <a:r>
              <a:rPr lang="en-IN" b="1" dirty="0" err="1">
                <a:solidFill>
                  <a:srgbClr val="FF0000"/>
                </a:solidFill>
                <a:hlinkClick r:id="rId3"/>
              </a:rPr>
              <a:t>Nx</a:t>
            </a:r>
            <a:r>
              <a:rPr lang="en-IN" b="1" dirty="0">
                <a:solidFill>
                  <a:srgbClr val="FF0000"/>
                </a:solidFill>
                <a:hlinkClick r:id="rId3"/>
              </a:rPr>
              <a:t> meta documentation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IN" b="1" dirty="0" err="1">
                <a:solidFill>
                  <a:srgbClr val="FF0000"/>
                </a:solidFill>
                <a:hlinkClick r:id="rId4"/>
              </a:rPr>
              <a:t>Nx</a:t>
            </a:r>
            <a:r>
              <a:rPr lang="en-IN" b="1" dirty="0">
                <a:solidFill>
                  <a:srgbClr val="FF0000"/>
                </a:solidFill>
                <a:hlinkClick r:id="rId4"/>
              </a:rPr>
              <a:t> developer docs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55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FCCE-132B-C3E0-87C2-EA5E77E7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93DB6-BEA3-94B9-6E2B-433C0E35B063}"/>
              </a:ext>
            </a:extLst>
          </p:cNvPr>
          <p:cNvSpPr txBox="1"/>
          <p:nvPr/>
        </p:nvSpPr>
        <p:spPr>
          <a:xfrm>
            <a:off x="581192" y="2280746"/>
            <a:ext cx="1102961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Context: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Large venues face crowd congestion, inefficient visitor navigation, and potential safety issues due to limited </a:t>
            </a:r>
          </a:p>
          <a:p>
            <a:r>
              <a:rPr lang="en-US" dirty="0">
                <a:latin typeface="Times New Roman"/>
                <a:cs typeface="Times New Roman"/>
              </a:rPr>
              <a:t>real-time monitoring.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Key Challenge: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Lack of visibility into crowd flow and bottlenecks. Delayed reaction times when crowd </a:t>
            </a:r>
          </a:p>
          <a:p>
            <a:r>
              <a:rPr lang="en-US" dirty="0">
                <a:latin typeface="Times New Roman"/>
                <a:cs typeface="Times New Roman"/>
              </a:rPr>
              <a:t>Surges occur.</a:t>
            </a:r>
            <a:endParaRPr lang="en-US" dirty="0">
              <a:latin typeface="Gill Sans MT" panose="020B0502020104020203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FF0000"/>
                </a:solidFill>
                <a:latin typeface="Times New Roman"/>
                <a:cs typeface="Times New Roman"/>
              </a:rPr>
              <a:t>Opportunity:</a:t>
            </a:r>
            <a:r>
              <a:rPr lang="en-US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 AI-driven heatmaps and alerts to provide actionable insights that enhance visitor experience </a:t>
            </a:r>
            <a:endParaRPr lang="en-IN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and venue safety.</a:t>
            </a:r>
            <a:endParaRPr lang="en-IN" dirty="0">
              <a:latin typeface="Times New Roman"/>
              <a:cs typeface="Times New Roman"/>
            </a:endParaRPr>
          </a:p>
        </p:txBody>
      </p:sp>
      <p:pic>
        <p:nvPicPr>
          <p:cNvPr id="8" name="Picture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3982E793-A109-FBE1-D0C6-649459228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85" y="4743012"/>
            <a:ext cx="3380505" cy="1915292"/>
          </a:xfrm>
          <a:prstGeom prst="rect">
            <a:avLst/>
          </a:prstGeom>
        </p:spPr>
      </p:pic>
      <p:pic>
        <p:nvPicPr>
          <p:cNvPr id="10" name="Picture 9" descr="A group of mannequins in a building&#10;&#10;Description automatically generated">
            <a:extLst>
              <a:ext uri="{FF2B5EF4-FFF2-40B4-BE49-F238E27FC236}">
                <a16:creationId xmlns:a16="http://schemas.microsoft.com/office/drawing/2014/main" id="{592CF17D-B92D-1E53-16FC-5CDD2AEF8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61" y="4743012"/>
            <a:ext cx="3624098" cy="18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B8266B-A2F4-7729-A85F-77328C0F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Approach (User Interaction)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B07EF-E5AA-8235-874E-2F33C5AF744B}"/>
              </a:ext>
            </a:extLst>
          </p:cNvPr>
          <p:cNvSpPr txBox="1"/>
          <p:nvPr/>
        </p:nvSpPr>
        <p:spPr>
          <a:xfrm>
            <a:off x="576631" y="1929243"/>
            <a:ext cx="110588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User Access:</a:t>
            </a:r>
            <a:r>
              <a:rPr lang="en-US" b="1" dirty="0">
                <a:solidFill>
                  <a:srgbClr val="C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Nx</a:t>
            </a:r>
            <a:r>
              <a:rPr lang="en-US" dirty="0">
                <a:latin typeface="Times New Roman"/>
                <a:ea typeface="+mn-lt"/>
                <a:cs typeface="+mn-lt"/>
              </a:rPr>
              <a:t> Client (desktop) or Mobile App.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Features:</a:t>
            </a:r>
            <a:endParaRPr lang="en-US" b="1" dirty="0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pPr algn="just"/>
            <a:endParaRPr lang="en-US" dirty="0">
              <a:solidFill>
                <a:srgbClr val="FF0000"/>
              </a:solidFill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Live Camera Feeds: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Venue managers view real-time video overlaid with crowd density indicators.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Heatmaps &amp; Alerts: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Interactive heatmaps highlight congestion zones; automated alerts prompt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     quick action.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Historical Analysis:</a:t>
            </a:r>
            <a:r>
              <a:rPr lang="en-US" dirty="0">
                <a:latin typeface="Times New Roman"/>
                <a:ea typeface="+mn-lt"/>
                <a:cs typeface="+mn-lt"/>
              </a:rPr>
              <a:t> Trend charts for evaluating foot traffic over time.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endParaRPr lang="en-US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Sample Wireframe:</a:t>
            </a:r>
            <a:endParaRPr lang="en-US" b="1" dirty="0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pPr algn="just"/>
            <a:endParaRPr lang="en-US" dirty="0">
              <a:solidFill>
                <a:srgbClr val="FF0000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Main Dashboard </a:t>
            </a:r>
            <a:r>
              <a:rPr lang="en-US" dirty="0">
                <a:solidFill>
                  <a:schemeClr val="accent6"/>
                </a:solidFill>
                <a:latin typeface="Times New Roman"/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 color-coded (density zones) </a:t>
            </a:r>
            <a:r>
              <a:rPr lang="en-US" dirty="0">
                <a:solidFill>
                  <a:schemeClr val="accent6"/>
                </a:solidFill>
                <a:latin typeface="Times New Roman"/>
                <a:ea typeface="+mn-lt"/>
                <a:cs typeface="+mn-lt"/>
                <a:sym typeface="Wingdings" panose="05000000000000000000" pitchFamily="2" charset="2"/>
              </a:rPr>
              <a:t> Alert pops for threshold breaches</a:t>
            </a:r>
            <a:endParaRPr lang="en-US" dirty="0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For ex:</a:t>
            </a:r>
            <a:r>
              <a:rPr lang="en-US" b="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Section B ( A particular area is over capacity)</a:t>
            </a:r>
          </a:p>
          <a:p>
            <a:pPr algn="l"/>
            <a:endParaRPr lang="en-US" dirty="0"/>
          </a:p>
        </p:txBody>
      </p:sp>
      <p:pic>
        <p:nvPicPr>
          <p:cNvPr id="9" name="Picture 8" descr="A colorful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2DB81161-FFFD-07D3-4B0C-F6796FF7E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4" y="4450549"/>
            <a:ext cx="2386334" cy="20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E690-AF44-5765-9B7A-20DC70C0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+mj-lt"/>
                <a:cs typeface="+mj-lt"/>
              </a:rPr>
              <a:t>Approach (Technical Solution)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E56DA-9EAE-85F8-2D49-E8BE49F2B574}"/>
              </a:ext>
            </a:extLst>
          </p:cNvPr>
          <p:cNvSpPr txBox="1"/>
          <p:nvPr/>
        </p:nvSpPr>
        <p:spPr>
          <a:xfrm>
            <a:off x="579120" y="2055899"/>
            <a:ext cx="11179151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/>
              </a:rPr>
              <a:t>D</a:t>
            </a:r>
            <a:r>
              <a:rPr lang="en-US" b="1" dirty="0">
                <a:solidFill>
                  <a:srgbClr val="FF0000"/>
                </a:solidFill>
                <a:latin typeface="Times New Roman"/>
              </a:rPr>
              <a:t>ata Ingestion:</a:t>
            </a:r>
            <a:r>
              <a:rPr lang="en-US" dirty="0">
                <a:latin typeface="Times New Roman"/>
              </a:rPr>
              <a:t> IP cameras or CCTV feeds from strategic crowd vantage points.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solidFill>
                  <a:srgbClr val="0070C0"/>
                </a:solidFill>
                <a:latin typeface="Times New Roman"/>
              </a:rPr>
              <a:t>AI/ML Pipeline:</a:t>
            </a:r>
            <a:endParaRPr lang="en-US" b="1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</a:rPr>
              <a:t>Object Detection:</a:t>
            </a:r>
            <a:r>
              <a:rPr lang="en-US" dirty="0">
                <a:latin typeface="Times New Roman"/>
              </a:rPr>
              <a:t> Person/crowd detection via </a:t>
            </a:r>
            <a:r>
              <a:rPr lang="en-US">
                <a:latin typeface="Times New Roman"/>
              </a:rPr>
              <a:t>Nx</a:t>
            </a:r>
            <a:r>
              <a:rPr lang="en-US" dirty="0">
                <a:latin typeface="Times New Roman"/>
              </a:rPr>
              <a:t> AI Manager plugin.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</a:rPr>
              <a:t>Tracking &amp; Analytics:</a:t>
            </a:r>
            <a:r>
              <a:rPr lang="en-US" dirty="0">
                <a:latin typeface="Times New Roman"/>
              </a:rPr>
              <a:t> Real-time tracking computes dwell time and crowd flow.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b="1" dirty="0">
                <a:solidFill>
                  <a:srgbClr val="FF0000"/>
                </a:solidFill>
                <a:latin typeface="Times New Roman"/>
              </a:rPr>
              <a:t>Heatmap Generation:</a:t>
            </a:r>
            <a:r>
              <a:rPr lang="en-US" dirty="0">
                <a:latin typeface="Times New Roman"/>
              </a:rPr>
              <a:t> Overlays processed data on a venue floor plan.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b="1" dirty="0">
                <a:solidFill>
                  <a:srgbClr val="0070C0"/>
                </a:solidFill>
                <a:latin typeface="Times New Roman"/>
              </a:rPr>
              <a:t>Business Rules:</a:t>
            </a:r>
            <a:endParaRPr lang="en-US" b="1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</a:rPr>
              <a:t>Trigger alerts at user-defined thresholds to address congestion promptly.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6" name="Picture 5" descr="A camera on a pole in a crowded street&#10;&#10;Description automatically generated">
            <a:extLst>
              <a:ext uri="{FF2B5EF4-FFF2-40B4-BE49-F238E27FC236}">
                <a16:creationId xmlns:a16="http://schemas.microsoft.com/office/drawing/2014/main" id="{AA7878F6-C421-4134-46FE-EE264FBF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4780070"/>
            <a:ext cx="3586933" cy="1799961"/>
          </a:xfrm>
          <a:prstGeom prst="rect">
            <a:avLst/>
          </a:prstGeom>
        </p:spPr>
      </p:pic>
      <p:pic>
        <p:nvPicPr>
          <p:cNvPr id="8" name="Picture 7" descr="A computer screen shot of several logos&#10;&#10;Description automatically generated with medium confidence">
            <a:extLst>
              <a:ext uri="{FF2B5EF4-FFF2-40B4-BE49-F238E27FC236}">
                <a16:creationId xmlns:a16="http://schemas.microsoft.com/office/drawing/2014/main" id="{9C84873D-616C-335F-9BDA-733FFED53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62" y="4780070"/>
            <a:ext cx="4202351" cy="17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0390-7BF7-A097-898C-CC9ABFE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9924FC-6CDC-07FA-F3C9-60FDC3E03CF8}"/>
              </a:ext>
            </a:extLst>
          </p:cNvPr>
          <p:cNvSpPr/>
          <p:nvPr/>
        </p:nvSpPr>
        <p:spPr>
          <a:xfrm>
            <a:off x="4929352" y="2102069"/>
            <a:ext cx="1566041" cy="6411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D5EB6E-9955-0152-65A9-D2415293B5CB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5712372" y="2743200"/>
            <a:ext cx="1" cy="46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D8C8E6-1A98-DC29-DA44-5E5E6BBBCF3E}"/>
              </a:ext>
            </a:extLst>
          </p:cNvPr>
          <p:cNvSpPr/>
          <p:nvPr/>
        </p:nvSpPr>
        <p:spPr>
          <a:xfrm>
            <a:off x="4882054" y="3197772"/>
            <a:ext cx="1755228" cy="462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Cameras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8C0DB-A578-65DD-4EAB-00F1A0FAA7B7}"/>
              </a:ext>
            </a:extLst>
          </p:cNvPr>
          <p:cNvSpPr/>
          <p:nvPr/>
        </p:nvSpPr>
        <p:spPr>
          <a:xfrm>
            <a:off x="4882054" y="4114800"/>
            <a:ext cx="1755228" cy="462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Nx</a:t>
            </a:r>
            <a:r>
              <a:rPr lang="en-US" dirty="0">
                <a:solidFill>
                  <a:schemeClr val="tx1"/>
                </a:solidFill>
              </a:rPr>
              <a:t> AI Manager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C48E2-4F3C-5F66-9CAA-FBF62019FD4A}"/>
              </a:ext>
            </a:extLst>
          </p:cNvPr>
          <p:cNvSpPr/>
          <p:nvPr/>
        </p:nvSpPr>
        <p:spPr>
          <a:xfrm>
            <a:off x="2733658" y="5139213"/>
            <a:ext cx="1755228" cy="572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Tracking and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47A78E-9E84-E34E-19E2-66F7E6FBC08A}"/>
              </a:ext>
            </a:extLst>
          </p:cNvPr>
          <p:cNvSpPr/>
          <p:nvPr/>
        </p:nvSpPr>
        <p:spPr>
          <a:xfrm>
            <a:off x="6967871" y="5249844"/>
            <a:ext cx="1755228" cy="462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Nx</a:t>
            </a:r>
            <a:r>
              <a:rPr lang="en-US" dirty="0">
                <a:solidFill>
                  <a:schemeClr val="tx1"/>
                </a:solidFill>
              </a:rPr>
              <a:t> client/Mobile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F0EE0B-53B8-EFD9-D797-FE0EEE6BCDFD}"/>
              </a:ext>
            </a:extLst>
          </p:cNvPr>
          <p:cNvSpPr/>
          <p:nvPr/>
        </p:nvSpPr>
        <p:spPr>
          <a:xfrm>
            <a:off x="4976647" y="5835278"/>
            <a:ext cx="1566041" cy="6411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8CB7C7-F9A6-BA3B-6ADC-BA999107F0E6}"/>
              </a:ext>
            </a:extLst>
          </p:cNvPr>
          <p:cNvCxnSpPr>
            <a:cxnSpLocks/>
          </p:cNvCxnSpPr>
          <p:nvPr/>
        </p:nvCxnSpPr>
        <p:spPr>
          <a:xfrm flipH="1">
            <a:off x="5712371" y="3655663"/>
            <a:ext cx="1" cy="46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C8E509-5F17-9E99-3D47-6E937D06F4FF}"/>
              </a:ext>
            </a:extLst>
          </p:cNvPr>
          <p:cNvCxnSpPr>
            <a:cxnSpLocks/>
          </p:cNvCxnSpPr>
          <p:nvPr/>
        </p:nvCxnSpPr>
        <p:spPr>
          <a:xfrm flipH="1">
            <a:off x="3440825" y="4577256"/>
            <a:ext cx="2081047" cy="55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39EF44-CF5C-F0D0-10AC-96694ABF729B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5759668" y="4577256"/>
            <a:ext cx="2085817" cy="67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C66BEC-4A23-7535-8F36-A2149880E3D9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26554" y="5742035"/>
            <a:ext cx="1350093" cy="41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E7F121-3036-EEDE-B6C7-EDD4644EEFD5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6542688" y="5686124"/>
            <a:ext cx="1197697" cy="46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3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7588-11D6-D111-75AC-45990648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 </a:t>
            </a:r>
            <a:r>
              <a:rPr lang="en-US" dirty="0" err="1"/>
              <a:t>INtegration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6AFB2-884C-40F8-571D-F82F312161E0}"/>
              </a:ext>
            </a:extLst>
          </p:cNvPr>
          <p:cNvSpPr txBox="1"/>
          <p:nvPr/>
        </p:nvSpPr>
        <p:spPr>
          <a:xfrm>
            <a:off x="581192" y="2070538"/>
            <a:ext cx="11284987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solidFill>
                  <a:schemeClr val="accent6"/>
                </a:solidFill>
                <a:latin typeface="Times New Roman"/>
                <a:cs typeface="Times New Roman"/>
              </a:rPr>
              <a:t>Nx AI Manager Plugin:-</a:t>
            </a:r>
          </a:p>
          <a:p>
            <a:r>
              <a:rPr lang="en-IN" b="1">
                <a:solidFill>
                  <a:srgbClr val="FF0000"/>
                </a:solidFill>
                <a:latin typeface="Times New Roman"/>
                <a:cs typeface="Times New Roman"/>
              </a:rPr>
              <a:t>Role: </a:t>
            </a:r>
            <a:r>
              <a:rPr lang="en-IN">
                <a:latin typeface="Times New Roman"/>
                <a:cs typeface="Times New Roman"/>
              </a:rPr>
              <a:t>Hosts and executes detection/tracking models for real-time crowd analysis.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>
                <a:solidFill>
                  <a:schemeClr val="accent6"/>
                </a:solidFill>
                <a:latin typeface="Times New Roman"/>
                <a:cs typeface="Times New Roman"/>
              </a:rPr>
              <a:t>Nx Model Manager:-</a:t>
            </a:r>
          </a:p>
          <a:p>
            <a:r>
              <a:rPr lang="en-IN" b="1">
                <a:solidFill>
                  <a:srgbClr val="FF0000"/>
                </a:solidFill>
                <a:latin typeface="Times New Roman"/>
                <a:cs typeface="Times New Roman"/>
              </a:rPr>
              <a:t>Role: </a:t>
            </a:r>
            <a:r>
              <a:rPr lang="en-IN">
                <a:latin typeface="Times New Roman"/>
                <a:cs typeface="Times New Roman"/>
              </a:rPr>
              <a:t>Load, configure, and switch between pretrained models (e.g., YOLO-based crowd counting).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>
                <a:solidFill>
                  <a:schemeClr val="accent6"/>
                </a:solidFill>
                <a:latin typeface="Times New Roman"/>
                <a:cs typeface="Times New Roman"/>
              </a:rPr>
              <a:t>Nx Pipeline Configurator:-</a:t>
            </a:r>
          </a:p>
          <a:p>
            <a:r>
              <a:rPr lang="en-IN" b="1">
                <a:solidFill>
                  <a:srgbClr val="FF0000"/>
                </a:solidFill>
                <a:latin typeface="Times New Roman"/>
                <a:cs typeface="Times New Roman"/>
              </a:rPr>
              <a:t>Role: </a:t>
            </a:r>
            <a:r>
              <a:rPr lang="en-IN">
                <a:latin typeface="Times New Roman"/>
                <a:cs typeface="Times New Roman"/>
              </a:rPr>
              <a:t>Define the entire flow (camera input </a:t>
            </a:r>
            <a:r>
              <a:rPr lang="en-IN"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IN">
                <a:latin typeface="Times New Roman"/>
                <a:cs typeface="Times New Roman"/>
              </a:rPr>
              <a:t>inference </a:t>
            </a:r>
            <a:r>
              <a:rPr lang="en-IN"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IN">
                <a:latin typeface="Times New Roman"/>
                <a:cs typeface="Times New Roman"/>
              </a:rPr>
              <a:t>post-processing</a:t>
            </a:r>
            <a:r>
              <a:rPr lang="en-IN">
                <a:latin typeface="Times New Roman"/>
                <a:cs typeface="Times New Roman"/>
                <a:sym typeface="Wingdings" panose="05000000000000000000" pitchFamily="2" charset="2"/>
              </a:rPr>
              <a:t></a:t>
            </a:r>
            <a:r>
              <a:rPr lang="en-IN">
                <a:latin typeface="Times New Roman"/>
                <a:cs typeface="Times New Roman"/>
              </a:rPr>
              <a:t> output).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>
                <a:solidFill>
                  <a:schemeClr val="accent6"/>
                </a:solidFill>
                <a:latin typeface="Times New Roman"/>
                <a:cs typeface="Times New Roman"/>
              </a:rPr>
              <a:t>Post-Processing / Business Rules:-</a:t>
            </a:r>
          </a:p>
          <a:p>
            <a:r>
              <a:rPr lang="en-IN" b="1">
                <a:solidFill>
                  <a:srgbClr val="FF0000"/>
                </a:solidFill>
                <a:latin typeface="Times New Roman"/>
                <a:cs typeface="Times New Roman"/>
              </a:rPr>
              <a:t>Role: </a:t>
            </a:r>
            <a:r>
              <a:rPr lang="en-IN">
                <a:latin typeface="Times New Roman"/>
                <a:cs typeface="Times New Roman"/>
              </a:rPr>
              <a:t>Applies threshold-based logic to generate alerts or recommended actions.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>
                <a:solidFill>
                  <a:schemeClr val="accent6"/>
                </a:solidFill>
                <a:latin typeface="Times New Roman"/>
                <a:cs typeface="Times New Roman"/>
              </a:rPr>
              <a:t>Nx Toolkit APIs:-</a:t>
            </a:r>
          </a:p>
          <a:p>
            <a:r>
              <a:rPr lang="en-IN" b="1">
                <a:solidFill>
                  <a:srgbClr val="FF0000"/>
                </a:solidFill>
                <a:latin typeface="Times New Roman"/>
                <a:cs typeface="Times New Roman"/>
              </a:rPr>
              <a:t>Role: </a:t>
            </a:r>
            <a:r>
              <a:rPr lang="en-IN">
                <a:latin typeface="Times New Roman"/>
                <a:cs typeface="Times New Roman"/>
              </a:rPr>
              <a:t>Enables metadata extraction (bounding boxes, counts) and overlays heatmaps on the Nx Client UI.</a:t>
            </a:r>
          </a:p>
        </p:txBody>
      </p:sp>
    </p:spTree>
    <p:extLst>
      <p:ext uri="{BB962C8B-B14F-4D97-AF65-F5344CB8AC3E}">
        <p14:creationId xmlns:p14="http://schemas.microsoft.com/office/powerpoint/2010/main" val="119832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EF21-2CE3-018D-AF68-6173B56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 </a:t>
            </a:r>
            <a:r>
              <a:rPr lang="en-US" dirty="0" err="1"/>
              <a:t>INtegration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9628A-ADA2-B02B-805F-EBFAB5474DC8}"/>
              </a:ext>
            </a:extLst>
          </p:cNvPr>
          <p:cNvSpPr txBox="1"/>
          <p:nvPr/>
        </p:nvSpPr>
        <p:spPr>
          <a:xfrm>
            <a:off x="493986" y="2217682"/>
            <a:ext cx="112355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Metadata Injection:-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overlays for bounding boxes and heatmaps on live streams.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 descr="Nx AI Manager-1">
            <a:extLst>
              <a:ext uri="{FF2B5EF4-FFF2-40B4-BE49-F238E27FC236}">
                <a16:creationId xmlns:a16="http://schemas.microsoft.com/office/drawing/2014/main" id="{2206897C-0BFD-D2E3-7F7F-5F7993ADFE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9936D2A-8BBF-1B53-7E6D-288998C9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t="17140" r="16801" b="16452"/>
          <a:stretch/>
        </p:blipFill>
        <p:spPr>
          <a:xfrm>
            <a:off x="1361090" y="2971435"/>
            <a:ext cx="3536731" cy="1694935"/>
          </a:xfrm>
          <a:prstGeom prst="rect">
            <a:avLst/>
          </a:prstGeom>
        </p:spPr>
      </p:pic>
      <p:pic>
        <p:nvPicPr>
          <p:cNvPr id="13" name="Picture 12" descr="A computer screens with images of cars on them&#10;&#10;Description automatically generated">
            <a:extLst>
              <a:ext uri="{FF2B5EF4-FFF2-40B4-BE49-F238E27FC236}">
                <a16:creationId xmlns:a16="http://schemas.microsoft.com/office/drawing/2014/main" id="{8DE7C83C-B762-D05B-BF24-CC55C540E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83" y="2834800"/>
            <a:ext cx="4041227" cy="183157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76B39D-A719-495B-CF8A-14A7CDA60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28" y="4803005"/>
            <a:ext cx="3804744" cy="200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1080-F8EE-476A-2AA0-031B9DB9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+mj-lt"/>
                <a:cs typeface="+mj-lt"/>
              </a:rPr>
              <a:t>Hardware &amp; Deployment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B7048-35BD-A589-4EF6-0D8E42BB6464}"/>
              </a:ext>
            </a:extLst>
          </p:cNvPr>
          <p:cNvSpPr txBox="1"/>
          <p:nvPr/>
        </p:nvSpPr>
        <p:spPr>
          <a:xfrm>
            <a:off x="501419" y="2017986"/>
            <a:ext cx="1110938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0070C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Edge Device / </a:t>
            </a:r>
            <a:r>
              <a:rPr lang="en-US" b="1" dirty="0" err="1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Nx</a:t>
            </a:r>
            <a:r>
              <a:rPr lang="en-US" b="1" dirty="0">
                <a:solidFill>
                  <a:schemeClr val="accent6"/>
                </a:solidFill>
                <a:latin typeface="Times New Roman"/>
                <a:ea typeface="+mn-lt"/>
                <a:cs typeface="+mn-lt"/>
              </a:rPr>
              <a:t> Server:</a:t>
            </a:r>
            <a:endParaRPr lang="en-US" b="1" dirty="0">
              <a:solidFill>
                <a:schemeClr val="accent6"/>
              </a:solidFill>
              <a:latin typeface="Times New Roman"/>
              <a:cs typeface="Times New Roman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Approach: </a:t>
            </a:r>
            <a:r>
              <a:rPr lang="en-US" dirty="0">
                <a:latin typeface="Times New Roman"/>
                <a:ea typeface="+mn-lt"/>
                <a:cs typeface="+mn-lt"/>
              </a:rPr>
              <a:t>Smaller venues can run the plugin on edge devices (low latency).Larger venues utilize robust </a:t>
            </a:r>
            <a:r>
              <a:rPr lang="en-US" dirty="0" err="1">
                <a:latin typeface="Times New Roman"/>
                <a:ea typeface="+mn-lt"/>
                <a:cs typeface="+mn-lt"/>
              </a:rPr>
              <a:t>Nx</a:t>
            </a:r>
            <a:r>
              <a:rPr lang="en-US" dirty="0">
                <a:latin typeface="Times New Roman"/>
                <a:ea typeface="+mn-lt"/>
                <a:cs typeface="+mn-lt"/>
              </a:rPr>
              <a:t> servers for centralized analysis.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Camera Requirements:</a:t>
            </a:r>
            <a:endParaRPr lang="en-US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Minimum 720p streaming for accurate crowd detection.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ea typeface="+mn-lt"/>
                <a:cs typeface="+mn-lt"/>
              </a:rPr>
              <a:t>Wide-angle lenses to maximize coverage in congested areas.</a:t>
            </a:r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6" name="Picture 5" descr="Several computer servers&#10;&#10;Description automatically generated">
            <a:extLst>
              <a:ext uri="{FF2B5EF4-FFF2-40B4-BE49-F238E27FC236}">
                <a16:creationId xmlns:a16="http://schemas.microsoft.com/office/drawing/2014/main" id="{0909A66E-2A71-9F08-0A96-08FA223D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07" y="4603309"/>
            <a:ext cx="3623441" cy="2038186"/>
          </a:xfrm>
          <a:prstGeom prst="rect">
            <a:avLst/>
          </a:prstGeom>
        </p:spPr>
      </p:pic>
      <p:pic>
        <p:nvPicPr>
          <p:cNvPr id="8" name="Picture 7" descr="Several security cameras on a pole&#10;&#10;Description automatically generated">
            <a:extLst>
              <a:ext uri="{FF2B5EF4-FFF2-40B4-BE49-F238E27FC236}">
                <a16:creationId xmlns:a16="http://schemas.microsoft.com/office/drawing/2014/main" id="{DA72327D-FAD7-5A8A-AB74-6F670BAD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31" y="4603309"/>
            <a:ext cx="3344794" cy="20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9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E3EB-10F5-A536-99EA-B025B0C5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5ED27-A857-1351-F556-8F1ABB3BBEA9}"/>
              </a:ext>
            </a:extLst>
          </p:cNvPr>
          <p:cNvSpPr txBox="1"/>
          <p:nvPr/>
        </p:nvSpPr>
        <p:spPr>
          <a:xfrm>
            <a:off x="581192" y="2165130"/>
            <a:ext cx="46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System Architecture Diagram: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CFC44E-9A78-CABD-1CFA-0C3AE0FD6DA7}"/>
              </a:ext>
            </a:extLst>
          </p:cNvPr>
          <p:cNvSpPr/>
          <p:nvPr/>
        </p:nvSpPr>
        <p:spPr>
          <a:xfrm>
            <a:off x="5065986" y="2711669"/>
            <a:ext cx="1870842" cy="472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Showcase camera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4C712-92A0-EFE2-A48C-DC68C2C5FAD1}"/>
              </a:ext>
            </a:extLst>
          </p:cNvPr>
          <p:cNvSpPr/>
          <p:nvPr/>
        </p:nvSpPr>
        <p:spPr>
          <a:xfrm>
            <a:off x="5087007" y="3559728"/>
            <a:ext cx="1870842" cy="472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  <a:r>
              <a:rPr lang="en-US" dirty="0" err="1">
                <a:solidFill>
                  <a:schemeClr val="tx1"/>
                </a:solidFill>
              </a:rPr>
              <a:t>Nx</a:t>
            </a:r>
            <a:r>
              <a:rPr lang="en-US" dirty="0">
                <a:solidFill>
                  <a:schemeClr val="tx1"/>
                </a:solidFill>
              </a:rPr>
              <a:t> AI Manager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86B75-9CDB-4046-DF2D-2F0AEFD5D3F1}"/>
              </a:ext>
            </a:extLst>
          </p:cNvPr>
          <p:cNvSpPr/>
          <p:nvPr/>
        </p:nvSpPr>
        <p:spPr>
          <a:xfrm>
            <a:off x="5087007" y="4407788"/>
            <a:ext cx="1870842" cy="472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Nx</a:t>
            </a:r>
            <a:r>
              <a:rPr lang="en-US" dirty="0">
                <a:solidFill>
                  <a:schemeClr val="tx1"/>
                </a:solidFill>
              </a:rPr>
              <a:t> Toolkit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F94E5-FCB2-5CC2-3699-8591E93C343C}"/>
              </a:ext>
            </a:extLst>
          </p:cNvPr>
          <p:cNvSpPr/>
          <p:nvPr/>
        </p:nvSpPr>
        <p:spPr>
          <a:xfrm>
            <a:off x="5087007" y="5294443"/>
            <a:ext cx="1870842" cy="472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Nx</a:t>
            </a:r>
            <a:r>
              <a:rPr lang="en-US" dirty="0">
                <a:solidFill>
                  <a:schemeClr val="tx1"/>
                </a:solidFill>
              </a:rPr>
              <a:t> client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1A136D-94E7-B274-3C37-043D3DFAC52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01407" y="3184634"/>
            <a:ext cx="21021" cy="37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001E3E-93A4-05F5-90B5-9B6E893356C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22428" y="4880753"/>
            <a:ext cx="0" cy="413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CBE894-8DD7-FAF7-AA0D-6FF1F97C5B1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022428" y="4032693"/>
            <a:ext cx="0" cy="37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omputer screen with a variety of buttons and a panel&#10;&#10;Description automatically generated with medium confidence">
            <a:extLst>
              <a:ext uri="{FF2B5EF4-FFF2-40B4-BE49-F238E27FC236}">
                <a16:creationId xmlns:a16="http://schemas.microsoft.com/office/drawing/2014/main" id="{1AF62786-950B-6297-F1C0-27D275C6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3600" r="12316" b="3583"/>
          <a:stretch/>
        </p:blipFill>
        <p:spPr>
          <a:xfrm>
            <a:off x="7893270" y="2349796"/>
            <a:ext cx="3601926" cy="2203219"/>
          </a:xfrm>
          <a:prstGeom prst="rect">
            <a:avLst/>
          </a:prstGeom>
        </p:spPr>
      </p:pic>
      <p:pic>
        <p:nvPicPr>
          <p:cNvPr id="24" name="Picture 23" descr="A colorful arrows with text&#10;&#10;Description automatically generated with medium confidence">
            <a:extLst>
              <a:ext uri="{FF2B5EF4-FFF2-40B4-BE49-F238E27FC236}">
                <a16:creationId xmlns:a16="http://schemas.microsoft.com/office/drawing/2014/main" id="{52E9B05D-98B4-C1D3-A719-53FF416D4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5" y="4508203"/>
            <a:ext cx="3914113" cy="22039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1B0128-8AD9-2EE6-8278-8CEBADC74AE1}"/>
              </a:ext>
            </a:extLst>
          </p:cNvPr>
          <p:cNvSpPr txBox="1"/>
          <p:nvPr/>
        </p:nvSpPr>
        <p:spPr>
          <a:xfrm>
            <a:off x="8219090" y="4644270"/>
            <a:ext cx="360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Crowd color coded densities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973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123</TotalTime>
  <Words>659</Words>
  <Application>Microsoft Office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Gill Sans MT</vt:lpstr>
      <vt:lpstr>Times New Roman</vt:lpstr>
      <vt:lpstr>Wingdings</vt:lpstr>
      <vt:lpstr>Wingdings 2</vt:lpstr>
      <vt:lpstr>Dividend</vt:lpstr>
      <vt:lpstr>Real-Time Crowd Flow Monitoring &amp; Heatmap Analysis Using Nx Toolkit</vt:lpstr>
      <vt:lpstr>PROBLEM STATEMENT</vt:lpstr>
      <vt:lpstr>Approach (User Interaction)</vt:lpstr>
      <vt:lpstr>Approach (Technical Solution)</vt:lpstr>
      <vt:lpstr>System diagram</vt:lpstr>
      <vt:lpstr>NX INtegration</vt:lpstr>
      <vt:lpstr>NX INtegration</vt:lpstr>
      <vt:lpstr>Hardware &amp; Deployment</vt:lpstr>
      <vt:lpstr>Visual representation</vt:lpstr>
      <vt:lpstr>Innovation &amp; Impact</vt:lpstr>
      <vt:lpstr>Snippet of nx toolkit usage</vt:lpstr>
      <vt:lpstr>CONCLUSION /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salik</dc:creator>
  <cp:lastModifiedBy>mohamed salik</cp:lastModifiedBy>
  <cp:revision>2</cp:revision>
  <dcterms:created xsi:type="dcterms:W3CDTF">2025-01-22T18:46:50Z</dcterms:created>
  <dcterms:modified xsi:type="dcterms:W3CDTF">2025-01-22T20:50:35Z</dcterms:modified>
</cp:coreProperties>
</file>